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slideshow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7" r:id="rId4"/>
    <p:sldId id="259" r:id="rId5"/>
    <p:sldId id="261" r:id="rId6"/>
    <p:sldId id="260" r:id="rId7"/>
    <p:sldId id="265" r:id="rId8"/>
    <p:sldId id="262" r:id="rId9"/>
    <p:sldId id="263" r:id="rId10"/>
    <p:sldId id="264" r:id="rId11"/>
  </p:sldIdLst>
  <p:sldSz cx="11880850" cy="6840538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6" y="-540"/>
      </p:cViewPr>
      <p:guideLst>
        <p:guide orient="horz" pos="2155"/>
        <p:guide pos="37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42CE027-47DB-4119-8532-7081BB814634}" type="datetimeFigureOut">
              <a:rPr lang="ru-RU"/>
              <a:pPr>
                <a:defRPr/>
              </a:pPr>
              <a:t>09.04.2025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B09E7F7-D042-42BE-A963-BB087A8108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73B4A4-902D-48D2-8E8F-AD1EC4BBDD84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1064" y="2125001"/>
            <a:ext cx="10098723" cy="146628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2128" y="3876305"/>
            <a:ext cx="8316595" cy="1748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357DA-C089-4595-A680-13B56B9FAE41}" type="datetime1">
              <a:rPr lang="ru-RU"/>
              <a:pPr>
                <a:defRPr/>
              </a:pPr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857AC-B074-4138-9E43-AD4882D5BE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A4C86-C243-41D0-B887-A2D0C54DCE83}" type="datetime1">
              <a:rPr lang="ru-RU"/>
              <a:pPr>
                <a:defRPr/>
              </a:pPr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72631-10EA-484C-9FEC-A1F5D041BE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13616" y="273939"/>
            <a:ext cx="2673191" cy="583662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4042" y="273939"/>
            <a:ext cx="7821560" cy="583662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969C9-B684-4986-85E5-C14866BAE34E}" type="datetime1">
              <a:rPr lang="ru-RU"/>
              <a:pPr>
                <a:defRPr/>
              </a:pPr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F3FFE-250B-4A80-811A-94EFA2FC1D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07231-AA47-4E25-A922-A2F52DB93681}" type="datetime1">
              <a:rPr lang="ru-RU"/>
              <a:pPr>
                <a:defRPr/>
              </a:pPr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7C6A8-75D2-41A0-8F2F-C5DBBF4503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B903A-F839-4742-AF30-FCD2CFD1BCCB}" type="datetime1">
              <a:rPr lang="ru-RU"/>
              <a:pPr>
                <a:defRPr/>
              </a:pPr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738BC-DBE1-45AC-A61C-03FCE7A14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94043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39432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56422-C1A6-46A0-B4EB-5C91DA6A3F3C}" type="datetime1">
              <a:rPr lang="ru-RU"/>
              <a:pPr>
                <a:defRPr/>
              </a:pPr>
              <a:t>09.04.2025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28112-E7CD-4AB0-809B-F90CA9059F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4042" y="1531204"/>
            <a:ext cx="5249439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4042" y="2169337"/>
            <a:ext cx="5249439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35307" y="1531204"/>
            <a:ext cx="5251501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35307" y="2169337"/>
            <a:ext cx="5251501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1B9B2-0C40-4372-BDA1-BA92087A0AB7}" type="datetime1">
              <a:rPr lang="ru-RU"/>
              <a:pPr>
                <a:defRPr/>
              </a:pPr>
              <a:t>09.04.2025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CBC38-EDEE-45F4-B0B3-3E00D7E5E7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210CA-230A-4866-8CD9-D08970FD81DE}" type="datetime1">
              <a:rPr lang="ru-RU"/>
              <a:pPr>
                <a:defRPr/>
              </a:pPr>
              <a:t>09.04.2025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346D4-CBD3-4FB5-BB24-59DE83BD8A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AD5D9-4E5C-4704-BF33-DC68B7C0700D}" type="datetime1">
              <a:rPr lang="ru-RU"/>
              <a:pPr>
                <a:defRPr/>
              </a:pPr>
              <a:t>09.04.2025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2AA06-5EC2-4936-8B95-D117D9BB11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3" y="272355"/>
            <a:ext cx="3908718" cy="11590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5082" y="272355"/>
            <a:ext cx="6641725" cy="58382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4043" y="1431446"/>
            <a:ext cx="3908718" cy="46791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550F3-8DAA-4396-B2D1-6F56E0E16C94}" type="datetime1">
              <a:rPr lang="ru-RU"/>
              <a:pPr>
                <a:defRPr/>
              </a:pPr>
              <a:t>09.04.2025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68553-27FB-4E9B-AFE9-454E41774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8730" y="4788377"/>
            <a:ext cx="7128510" cy="56529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28730" y="611215"/>
            <a:ext cx="7128510" cy="410432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28730" y="5353671"/>
            <a:ext cx="7128510" cy="8028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1842A-4756-43B9-87CA-46C8C331DA9F}" type="datetime1">
              <a:rPr lang="ru-RU"/>
              <a:pPr>
                <a:defRPr/>
              </a:pPr>
              <a:t>09.04.2025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A0353-693F-4175-B4C9-FCABB4087A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93725" y="274638"/>
            <a:ext cx="106934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93725" y="1595438"/>
            <a:ext cx="1069340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5F35A7-7A45-48DE-9FD6-7C85FCAA2704}" type="datetime1">
              <a:rPr lang="ru-RU"/>
              <a:pPr>
                <a:defRPr/>
              </a:pPr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DD6559-ADF5-4E41-B4F7-89E1138360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fsvps.gov.ru/importexport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svps.gov.ru/files/reshenie-soveta-evrazijskoj-jekonomich-7/?ysclid=lsk334vbwt126212006" TargetMode="Externa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79388" y="188913"/>
            <a:ext cx="11522075" cy="6480175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>
          <a:xfrm>
            <a:off x="468313" y="1763713"/>
            <a:ext cx="11060112" cy="2736850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  <a:cs typeface="Arial" charset="0"/>
              </a:rPr>
              <a:t>Карантинные объекты на экспортируемом круглом лесе и пиломатериале.</a:t>
            </a:r>
            <a:br>
              <a:rPr lang="ru-RU" b="1" smtClean="0">
                <a:solidFill>
                  <a:srgbClr val="002060"/>
                </a:solidFill>
                <a:cs typeface="Arial" charset="0"/>
              </a:rPr>
            </a:br>
            <a:r>
              <a:rPr lang="ru-RU" b="1" smtClean="0">
                <a:solidFill>
                  <a:srgbClr val="002060"/>
                </a:solidFill>
                <a:cs typeface="Arial" charset="0"/>
              </a:rPr>
              <a:t>Порядок исследования лесопродукции.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6313488"/>
            <a:ext cx="11880850" cy="3397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Сыктывкар – 2024</a:t>
            </a:r>
            <a:endParaRPr lang="ru-RU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340" name="TextBox 6"/>
          <p:cNvSpPr txBox="1">
            <a:spLocks noChangeArrowheads="1"/>
          </p:cNvSpPr>
          <p:nvPr/>
        </p:nvSpPr>
        <p:spPr bwMode="auto">
          <a:xfrm>
            <a:off x="539750" y="5219700"/>
            <a:ext cx="85693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>
                <a:solidFill>
                  <a:srgbClr val="000000"/>
                </a:solidFill>
                <a:latin typeface="Calibri" pitchFamily="34" charset="0"/>
              </a:rPr>
              <a:t>Исполнитель: </a:t>
            </a:r>
            <a:r>
              <a:rPr lang="ru-RU" b="1">
                <a:latin typeface="Calibri" pitchFamily="34" charset="0"/>
              </a:rPr>
              <a:t>м.н.с. испытательной лаборатории территориального отдела</a:t>
            </a:r>
            <a:br>
              <a:rPr lang="ru-RU" b="1">
                <a:latin typeface="Calibri" pitchFamily="34" charset="0"/>
              </a:rPr>
            </a:br>
            <a:r>
              <a:rPr lang="ru-RU" b="1">
                <a:latin typeface="Calibri" pitchFamily="34" charset="0"/>
              </a:rPr>
              <a:t>в Республике Коми Североморского филиала ФГБУ «ВНИИКР»</a:t>
            </a:r>
          </a:p>
        </p:txBody>
      </p:sp>
      <p:pic>
        <p:nvPicPr>
          <p:cNvPr id="14341" name="Picture 11" descr="D:\2. РАБОТА\2. Научная деятельность\Логотип ВНИИКР (красный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4850" y="392113"/>
            <a:ext cx="9144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Прямоугольник 8"/>
          <p:cNvSpPr>
            <a:spLocks noChangeArrowheads="1"/>
          </p:cNvSpPr>
          <p:nvPr/>
        </p:nvSpPr>
        <p:spPr bwMode="auto">
          <a:xfrm>
            <a:off x="2308225" y="652463"/>
            <a:ext cx="7808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  <a:latin typeface="Calibri" pitchFamily="34" charset="0"/>
              </a:rPr>
              <a:t>Федеральное государственное бюджетное учреждение</a:t>
            </a:r>
          </a:p>
          <a:p>
            <a:pPr algn="ctr"/>
            <a:r>
              <a:rPr lang="ru-RU" sz="2000" b="1">
                <a:solidFill>
                  <a:srgbClr val="FF0000"/>
                </a:solidFill>
                <a:latin typeface="Calibri" pitchFamily="34" charset="0"/>
              </a:rPr>
              <a:t>«Всероссийский центр карантина растений»</a:t>
            </a:r>
          </a:p>
        </p:txBody>
      </p:sp>
      <p:sp>
        <p:nvSpPr>
          <p:cNvPr id="14343" name="TextBox 10"/>
          <p:cNvSpPr txBox="1">
            <a:spLocks noChangeArrowheads="1"/>
          </p:cNvSpPr>
          <p:nvPr/>
        </p:nvSpPr>
        <p:spPr bwMode="auto">
          <a:xfrm>
            <a:off x="9324975" y="5359400"/>
            <a:ext cx="20875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>
                <a:solidFill>
                  <a:srgbClr val="000000"/>
                </a:solidFill>
                <a:latin typeface="Calibri" pitchFamily="34" charset="0"/>
              </a:rPr>
              <a:t>А.В. Лукин</a:t>
            </a:r>
            <a:endParaRPr lang="ru-RU" b="1">
              <a:latin typeface="Calibri" pitchFamily="34" charset="0"/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8785225" y="6340475"/>
            <a:ext cx="2771775" cy="363538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85225" y="6340475"/>
            <a:ext cx="2771775" cy="363538"/>
          </a:xfrm>
        </p:spPr>
        <p:txBody>
          <a:bodyPr/>
          <a:lstStyle/>
          <a:p>
            <a:pPr>
              <a:defRPr/>
            </a:pPr>
            <a:fld id="{D9353011-8828-49C8-A12D-089D0FA39472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9388" y="188913"/>
            <a:ext cx="11522075" cy="6480175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268538" y="2555875"/>
            <a:ext cx="7343775" cy="1744663"/>
          </a:xfrm>
          <a:prstGeom prst="rect">
            <a:avLst/>
          </a:prstGeom>
        </p:spPr>
        <p:txBody>
          <a:bodyPr anchor="ctr"/>
          <a:lstStyle>
            <a:lvl1pPr algn="ctr">
              <a:spcBef>
                <a:spcPct val="0"/>
              </a:spcBef>
              <a:buNone/>
              <a:defRPr sz="4400" b="1" cap="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5500" dirty="0"/>
              <a:t>Благодарю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11880850" cy="6969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>
                <a:solidFill>
                  <a:srgbClr val="002060"/>
                </a:solidFill>
              </a:rPr>
              <a:t>Лесопродукция</a:t>
            </a:r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>
          <a:xfrm>
            <a:off x="593725" y="1116013"/>
            <a:ext cx="10693400" cy="2457450"/>
          </a:xfrm>
        </p:spPr>
        <p:txBody>
          <a:bodyPr/>
          <a:lstStyle/>
          <a:p>
            <a:pPr algn="just"/>
            <a:r>
              <a:rPr lang="ru-RU" smtClean="0"/>
              <a:t>Круглая древесина (с корой / без коры);</a:t>
            </a:r>
          </a:p>
          <a:p>
            <a:pPr algn="just"/>
            <a:r>
              <a:rPr lang="ru-RU" smtClean="0"/>
              <a:t>Пиломатериалы (доска / брус);</a:t>
            </a:r>
          </a:p>
          <a:p>
            <a:pPr algn="just"/>
            <a:r>
              <a:rPr lang="ru-RU" smtClean="0"/>
              <a:t>Продукты переработки древесины (кора, опилки, щепа);</a:t>
            </a:r>
          </a:p>
          <a:p>
            <a:pPr algn="just"/>
            <a:r>
              <a:rPr lang="ru-RU" smtClean="0"/>
              <a:t>Упаковочные и крепежные материалы (поддоны).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85225" y="6340475"/>
            <a:ext cx="2771775" cy="363538"/>
          </a:xfrm>
        </p:spPr>
        <p:txBody>
          <a:bodyPr/>
          <a:lstStyle/>
          <a:p>
            <a:pPr>
              <a:defRPr/>
            </a:pPr>
            <a:fld id="{2FC12E6A-01D0-421F-9210-D7E2717FC4D4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9388" y="188913"/>
            <a:ext cx="11522075" cy="6480175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6389" name="Группа 5"/>
          <p:cNvGrpSpPr>
            <a:grpSpLocks/>
          </p:cNvGrpSpPr>
          <p:nvPr/>
        </p:nvGrpSpPr>
        <p:grpSpPr bwMode="auto">
          <a:xfrm>
            <a:off x="539750" y="3768725"/>
            <a:ext cx="10729913" cy="2171700"/>
            <a:chOff x="467817" y="3501262"/>
            <a:chExt cx="10729191" cy="2171450"/>
          </a:xfrm>
        </p:grpSpPr>
        <p:pic>
          <p:nvPicPr>
            <p:cNvPr id="16390" name="Picture 2"/>
            <p:cNvPicPr>
              <a:picLocks noChangeAspect="1" noChangeArrowheads="1"/>
            </p:cNvPicPr>
            <p:nvPr/>
          </p:nvPicPr>
          <p:blipFill>
            <a:blip r:embed="rId2"/>
            <a:srcRect l="24007"/>
            <a:stretch>
              <a:fillRect/>
            </a:stretch>
          </p:blipFill>
          <p:spPr bwMode="auto">
            <a:xfrm>
              <a:off x="467817" y="3503803"/>
              <a:ext cx="2188874" cy="2160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32114" y="3501262"/>
              <a:ext cx="2376263" cy="2151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2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94743" y="3507525"/>
              <a:ext cx="2376263" cy="2161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3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820745" y="3512472"/>
              <a:ext cx="2376263" cy="2160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46075"/>
            <a:ext cx="11880850" cy="6985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 smtClean="0">
                <a:solidFill>
                  <a:srgbClr val="002060"/>
                </a:solidFill>
              </a:rPr>
              <a:t>Карантинный объект (КО)</a:t>
            </a:r>
            <a:endParaRPr lang="ru-RU" b="1" cap="all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85225" y="6340475"/>
            <a:ext cx="2771775" cy="363538"/>
          </a:xfrm>
        </p:spPr>
        <p:txBody>
          <a:bodyPr/>
          <a:lstStyle/>
          <a:p>
            <a:pPr>
              <a:defRPr/>
            </a:pPr>
            <a:fld id="{BCE89A6D-6878-4B4C-8F2B-67C4985EB891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17411" name="Прямоугольник 4"/>
          <p:cNvSpPr>
            <a:spLocks noChangeArrowheads="1"/>
          </p:cNvSpPr>
          <p:nvPr/>
        </p:nvSpPr>
        <p:spPr bwMode="auto">
          <a:xfrm>
            <a:off x="323850" y="1046163"/>
            <a:ext cx="110886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Calibri" pitchFamily="34" charset="0"/>
              </a:rPr>
              <a:t>Карантинный объект [вредный организм] - объект [вредный организм], отсутствующий или ограниченно распространенный на территории страны. (</a:t>
            </a:r>
            <a:r>
              <a:rPr lang="ru-RU" i="1">
                <a:latin typeface="Calibri" pitchFamily="34" charset="0"/>
              </a:rPr>
              <a:t>ГОСТ 20562-2013. Карантин растений. Термины и определения</a:t>
            </a:r>
            <a:r>
              <a:rPr lang="ru-RU">
                <a:latin typeface="Calibri" pitchFamily="34" charset="0"/>
              </a:rPr>
              <a:t>)</a:t>
            </a:r>
          </a:p>
        </p:txBody>
      </p:sp>
      <p:grpSp>
        <p:nvGrpSpPr>
          <p:cNvPr id="17412" name="Группа 12"/>
          <p:cNvGrpSpPr>
            <a:grpSpLocks/>
          </p:cNvGrpSpPr>
          <p:nvPr/>
        </p:nvGrpSpPr>
        <p:grpSpPr bwMode="auto">
          <a:xfrm>
            <a:off x="2320925" y="1901825"/>
            <a:ext cx="7156450" cy="4471988"/>
            <a:chOff x="2320956" y="1901587"/>
            <a:chExt cx="7156865" cy="4471616"/>
          </a:xfrm>
        </p:grpSpPr>
        <p:pic>
          <p:nvPicPr>
            <p:cNvPr id="17414" name="Picture 2" descr="D:\2. РАБОТА\14.02.2024 ИППК работников апк - Карантинные вредители в экспортируемой лесопродукции\qW9Og1rMrdg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992190" y="3880731"/>
              <a:ext cx="3752453" cy="2492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7415" name="Группа 9"/>
            <p:cNvGrpSpPr>
              <a:grpSpLocks/>
            </p:cNvGrpSpPr>
            <p:nvPr/>
          </p:nvGrpSpPr>
          <p:grpSpPr bwMode="auto">
            <a:xfrm>
              <a:off x="2320956" y="1902573"/>
              <a:ext cx="1108194" cy="1796110"/>
              <a:chOff x="2320956" y="1902573"/>
              <a:chExt cx="1108194" cy="1796110"/>
            </a:xfrm>
          </p:grpSpPr>
          <p:pic>
            <p:nvPicPr>
              <p:cNvPr id="17422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-5400000">
                <a:off x="2123192" y="2100338"/>
                <a:ext cx="1503721" cy="1108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23" name="TextBox 6"/>
              <p:cNvSpPr txBox="1">
                <a:spLocks noChangeArrowheads="1"/>
              </p:cNvSpPr>
              <p:nvPr/>
            </p:nvSpPr>
            <p:spPr bwMode="auto">
              <a:xfrm>
                <a:off x="2320956" y="3406295"/>
                <a:ext cx="1108194" cy="292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300">
                    <a:latin typeface="Calibri" pitchFamily="34" charset="0"/>
                  </a:rPr>
                  <a:t>НАСЕКОМЫЕ</a:t>
                </a:r>
              </a:p>
            </p:txBody>
          </p:sp>
        </p:grpSp>
        <p:grpSp>
          <p:nvGrpSpPr>
            <p:cNvPr id="17416" name="Группа 8"/>
            <p:cNvGrpSpPr>
              <a:grpSpLocks/>
            </p:cNvGrpSpPr>
            <p:nvPr/>
          </p:nvGrpSpPr>
          <p:grpSpPr bwMode="auto">
            <a:xfrm>
              <a:off x="5323854" y="1902574"/>
              <a:ext cx="1089124" cy="1795122"/>
              <a:chOff x="5323854" y="1902574"/>
              <a:chExt cx="1089124" cy="1795122"/>
            </a:xfrm>
          </p:grpSpPr>
          <p:pic>
            <p:nvPicPr>
              <p:cNvPr id="17420" name="Picture 3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 rot="5400000">
                <a:off x="5116555" y="2109873"/>
                <a:ext cx="1503721" cy="10891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21" name="TextBox 10"/>
              <p:cNvSpPr txBox="1">
                <a:spLocks noChangeArrowheads="1"/>
              </p:cNvSpPr>
              <p:nvPr/>
            </p:nvSpPr>
            <p:spPr bwMode="auto">
              <a:xfrm>
                <a:off x="5323854" y="3405308"/>
                <a:ext cx="1089124" cy="292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300">
                    <a:latin typeface="Calibri" pitchFamily="34" charset="0"/>
                  </a:rPr>
                  <a:t>НЕМАТОДЫ</a:t>
                </a:r>
              </a:p>
            </p:txBody>
          </p:sp>
        </p:grpSp>
        <p:grpSp>
          <p:nvGrpSpPr>
            <p:cNvPr id="17417" name="Группа 7"/>
            <p:cNvGrpSpPr>
              <a:grpSpLocks/>
            </p:cNvGrpSpPr>
            <p:nvPr/>
          </p:nvGrpSpPr>
          <p:grpSpPr bwMode="auto">
            <a:xfrm>
              <a:off x="8388697" y="1901587"/>
              <a:ext cx="1089124" cy="1797096"/>
              <a:chOff x="8388697" y="1901587"/>
              <a:chExt cx="1089124" cy="1797096"/>
            </a:xfrm>
          </p:grpSpPr>
          <p:pic>
            <p:nvPicPr>
              <p:cNvPr id="17418" name="Picture 4"/>
              <p:cNvPicPr>
                <a:picLocks noChangeAspect="1" noChangeArrowheads="1"/>
              </p:cNvPicPr>
              <p:nvPr/>
            </p:nvPicPr>
            <p:blipFill>
              <a:blip r:embed="rId5"/>
              <a:srcRect l="17513" t="11877" r="19022" b="16473"/>
              <a:stretch>
                <a:fillRect/>
              </a:stretch>
            </p:blipFill>
            <p:spPr bwMode="auto">
              <a:xfrm rot="5400000">
                <a:off x="8181398" y="2108886"/>
                <a:ext cx="1503721" cy="10891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19" name="TextBox 11"/>
              <p:cNvSpPr txBox="1">
                <a:spLocks noChangeArrowheads="1"/>
              </p:cNvSpPr>
              <p:nvPr/>
            </p:nvSpPr>
            <p:spPr bwMode="auto">
              <a:xfrm>
                <a:off x="8388697" y="3406295"/>
                <a:ext cx="1089124" cy="292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300">
                    <a:latin typeface="Calibri" pitchFamily="34" charset="0"/>
                  </a:rPr>
                  <a:t>ГРИБЫ</a:t>
                </a:r>
              </a:p>
            </p:txBody>
          </p:sp>
        </p:grpSp>
      </p:grpSp>
      <p:sp>
        <p:nvSpPr>
          <p:cNvPr id="17" name="Прямоугольник 16"/>
          <p:cNvSpPr/>
          <p:nvPr/>
        </p:nvSpPr>
        <p:spPr>
          <a:xfrm>
            <a:off x="179388" y="188913"/>
            <a:ext cx="11522075" cy="6480175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85225" y="6340475"/>
            <a:ext cx="2771775" cy="363538"/>
          </a:xfrm>
        </p:spPr>
        <p:txBody>
          <a:bodyPr/>
          <a:lstStyle/>
          <a:p>
            <a:pPr>
              <a:defRPr/>
            </a:pPr>
            <a:fld id="{3E905C8E-2EC2-476A-8ED1-ADBB74D72C20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46075"/>
            <a:ext cx="11880850" cy="6985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 smtClean="0">
                <a:solidFill>
                  <a:srgbClr val="002060"/>
                </a:solidFill>
              </a:rPr>
              <a:t>Требования страны-импортера</a:t>
            </a:r>
            <a:endParaRPr lang="ru-RU" b="1" cap="all" dirty="0">
              <a:solidFill>
                <a:srgbClr val="002060"/>
              </a:solidFill>
            </a:endParaRPr>
          </a:p>
        </p:txBody>
      </p:sp>
      <p:grpSp>
        <p:nvGrpSpPr>
          <p:cNvPr id="18435" name="Группа 9"/>
          <p:cNvGrpSpPr>
            <a:grpSpLocks/>
          </p:cNvGrpSpPr>
          <p:nvPr/>
        </p:nvGrpSpPr>
        <p:grpSpPr bwMode="auto">
          <a:xfrm>
            <a:off x="681038" y="1044575"/>
            <a:ext cx="3963987" cy="4464050"/>
            <a:chOff x="395809" y="1332037"/>
            <a:chExt cx="3962513" cy="4464496"/>
          </a:xfrm>
        </p:grpSpPr>
        <p:sp>
          <p:nvSpPr>
            <p:cNvPr id="18443" name="TextBox 5"/>
            <p:cNvSpPr txBox="1">
              <a:spLocks noChangeArrowheads="1"/>
            </p:cNvSpPr>
            <p:nvPr/>
          </p:nvSpPr>
          <p:spPr bwMode="auto">
            <a:xfrm>
              <a:off x="395809" y="5427201"/>
              <a:ext cx="396251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  <a:hlinkClick r:id="rId2"/>
                </a:rPr>
                <a:t>https://fsvps.gov.ru/importexport/</a:t>
              </a:r>
              <a:endParaRPr lang="ru-RU">
                <a:latin typeface="Calibri" pitchFamily="34" charset="0"/>
              </a:endParaRPr>
            </a:p>
          </p:txBody>
        </p:sp>
        <p:pic>
          <p:nvPicPr>
            <p:cNvPr id="18444" name="Picture 2" descr="C:\Users\User\Desktop\РСН экспорт-импорт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5809" y="1332037"/>
              <a:ext cx="3962513" cy="40886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436" name="Прямоугольник 6"/>
          <p:cNvSpPr>
            <a:spLocks noChangeArrowheads="1"/>
          </p:cNvSpPr>
          <p:nvPr/>
        </p:nvSpPr>
        <p:spPr bwMode="auto">
          <a:xfrm>
            <a:off x="681038" y="5508625"/>
            <a:ext cx="39639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В области фитосанитарии</a:t>
            </a:r>
          </a:p>
        </p:txBody>
      </p:sp>
      <p:sp>
        <p:nvSpPr>
          <p:cNvPr id="18437" name="Прямоугольник 7"/>
          <p:cNvSpPr>
            <a:spLocks noChangeArrowheads="1"/>
          </p:cNvSpPr>
          <p:nvPr/>
        </p:nvSpPr>
        <p:spPr bwMode="auto">
          <a:xfrm>
            <a:off x="684213" y="6080125"/>
            <a:ext cx="403225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">
                <a:latin typeface="Calibri" pitchFamily="34" charset="0"/>
              </a:rPr>
              <a:t>Фитосанитарные требования при импорте продукции</a:t>
            </a:r>
          </a:p>
        </p:txBody>
      </p:sp>
      <p:sp>
        <p:nvSpPr>
          <p:cNvPr id="18438" name="Прямоугольник 8"/>
          <p:cNvSpPr>
            <a:spLocks noChangeArrowheads="1"/>
          </p:cNvSpPr>
          <p:nvPr/>
        </p:nvSpPr>
        <p:spPr bwMode="auto">
          <a:xfrm>
            <a:off x="681038" y="5868988"/>
            <a:ext cx="27765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">
                <a:latin typeface="Calibri" pitchFamily="34" charset="0"/>
              </a:rPr>
              <a:t>Перечень карантинных организмов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9388" y="188913"/>
            <a:ext cx="11522075" cy="6480175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40" name="Прямоугольник 10"/>
          <p:cNvSpPr>
            <a:spLocks noChangeArrowheads="1"/>
          </p:cNvSpPr>
          <p:nvPr/>
        </p:nvSpPr>
        <p:spPr bwMode="auto">
          <a:xfrm>
            <a:off x="5400675" y="1044575"/>
            <a:ext cx="5940425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>
                <a:latin typeface="Calibri" pitchFamily="34" charset="0"/>
              </a:rPr>
              <a:t>Решение Совета Евразийской экономической комиссии</a:t>
            </a:r>
            <a:br>
              <a:rPr lang="ru-RU" sz="1600">
                <a:latin typeface="Calibri" pitchFamily="34" charset="0"/>
              </a:rPr>
            </a:br>
            <a:r>
              <a:rPr lang="ru-RU" sz="1600">
                <a:latin typeface="Calibri" pitchFamily="34" charset="0"/>
              </a:rPr>
              <a:t>от 30 ноября 2016 г. № 158 «Об утверждении единого перечня карантинных объектов Евразийского экономического союза»</a:t>
            </a:r>
          </a:p>
          <a:p>
            <a:pPr algn="just"/>
            <a:endParaRPr lang="ru-RU" sz="1100">
              <a:latin typeface="Calibri" pitchFamily="34" charset="0"/>
            </a:endParaRPr>
          </a:p>
          <a:p>
            <a:pPr algn="just"/>
            <a:r>
              <a:rPr lang="ru-RU" sz="1400">
                <a:latin typeface="Calibri" pitchFamily="34" charset="0"/>
              </a:rPr>
              <a:t>Члены Совета ЕЭК: Армения, Беларусь, Казахстан, Кыргызстан, Россия.</a:t>
            </a:r>
          </a:p>
        </p:txBody>
      </p:sp>
      <p:pic>
        <p:nvPicPr>
          <p:cNvPr id="18441" name="Picture 3"/>
          <p:cNvPicPr>
            <a:picLocks noChangeAspect="1" noChangeArrowheads="1"/>
          </p:cNvPicPr>
          <p:nvPr/>
        </p:nvPicPr>
        <p:blipFill>
          <a:blip r:embed="rId4"/>
          <a:srcRect l="38354" t="15309" r="20744" b="12196"/>
          <a:stretch>
            <a:fillRect/>
          </a:stretch>
        </p:blipFill>
        <p:spPr bwMode="auto">
          <a:xfrm>
            <a:off x="6327775" y="2268538"/>
            <a:ext cx="4086225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2" name="Прямоугольник 12"/>
          <p:cNvSpPr>
            <a:spLocks noChangeArrowheads="1"/>
          </p:cNvSpPr>
          <p:nvPr/>
        </p:nvSpPr>
        <p:spPr bwMode="auto">
          <a:xfrm>
            <a:off x="5400675" y="6300788"/>
            <a:ext cx="59404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100">
                <a:latin typeface="Calibri" pitchFamily="34" charset="0"/>
                <a:hlinkClick r:id="rId5"/>
              </a:rPr>
              <a:t>https://fsvps.gov.ru/files/reshenie-soveta-evrazijskoj-jekonomich-7/?ysclid=lsk334vbwt126212006</a:t>
            </a:r>
            <a:endParaRPr lang="ru-RU" sz="11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85225" y="6340475"/>
            <a:ext cx="2771775" cy="363538"/>
          </a:xfrm>
        </p:spPr>
        <p:txBody>
          <a:bodyPr/>
          <a:lstStyle/>
          <a:p>
            <a:pPr>
              <a:defRPr/>
            </a:pPr>
            <a:fld id="{600217B6-5014-4367-9FE0-10A60D0BD31F}" type="slidenum">
              <a:rPr lang="ru-RU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0" y="346075"/>
            <a:ext cx="11880850" cy="6985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 smtClean="0">
                <a:solidFill>
                  <a:srgbClr val="002060"/>
                </a:solidFill>
              </a:rPr>
              <a:t>Подготовка к осмотру лесопродукции</a:t>
            </a:r>
            <a:endParaRPr lang="ru-RU" b="1" cap="all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750" y="2982913"/>
            <a:ext cx="5832475" cy="3740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МЕТОД: ВИЗУАЛЬНЫЙ</a:t>
            </a:r>
          </a:p>
          <a:p>
            <a:pPr marL="177800" indent="-177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лупа </a:t>
            </a: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ручная/налобная</a:t>
            </a: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;</a:t>
            </a:r>
          </a:p>
          <a:p>
            <a:pPr marL="177800" indent="-177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перчатки, рабочая </a:t>
            </a: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одежда, налобный фонарик;</a:t>
            </a:r>
            <a:endParaRPr lang="ru-RU" sz="1400" b="1" dirty="0">
              <a:solidFill>
                <a:prstClr val="black"/>
              </a:solidFill>
              <a:latin typeface="+mn-lt"/>
              <a:cs typeface="+mn-cs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сачок энтомологический воздушный;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пинцет;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секатор (или аналогичный инструмент</a:t>
            </a: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);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дрель;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ножовка;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стамеска;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пробирки </a:t>
            </a: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пластиковые;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бумага </a:t>
            </a: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фильтровальная;</a:t>
            </a:r>
            <a:endParaRPr lang="ru-RU" sz="1400" b="1" dirty="0">
              <a:solidFill>
                <a:prstClr val="black"/>
              </a:solidFill>
              <a:latin typeface="+mn-lt"/>
              <a:cs typeface="+mn-cs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вата;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герметично </a:t>
            </a: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закрывающийся пакет (сейф-пакет);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контейнеры </a:t>
            </a: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пластиковые;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спирт этиловый технический 70%;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+mn-lt"/>
                <a:cs typeface="+mn-cs"/>
              </a:rPr>
              <a:t>этилацетат.</a:t>
            </a:r>
            <a:endParaRPr lang="ru-RU" sz="1400" b="1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19460" name="Прямоугольник 1"/>
          <p:cNvSpPr>
            <a:spLocks noChangeArrowheads="1"/>
          </p:cNvSpPr>
          <p:nvPr/>
        </p:nvSpPr>
        <p:spPr bwMode="auto">
          <a:xfrm>
            <a:off x="611188" y="1116013"/>
            <a:ext cx="5834062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i="1">
                <a:latin typeface="Calibri" pitchFamily="34" charset="0"/>
              </a:rPr>
              <a:t>ГОСТ 12430-2019. Межгосударственный стандарт. Карантин растений. Методы и нормы отбора образцов подкарантинной продукции при карантинном фитосанитарном досмотре и лабораторных исследованиях.</a:t>
            </a:r>
          </a:p>
          <a:p>
            <a:pPr algn="just"/>
            <a:endParaRPr lang="ru-RU" sz="800" i="1">
              <a:latin typeface="Calibri" pitchFamily="34" charset="0"/>
            </a:endParaRPr>
          </a:p>
          <a:p>
            <a:pPr algn="just"/>
            <a:r>
              <a:rPr lang="ru-RU" sz="1600">
                <a:latin typeface="Calibri" pitchFamily="34" charset="0"/>
              </a:rPr>
              <a:t>Принят: Беларусь, Киргизия, Россия, Таджикистан, Узбекистан.</a:t>
            </a:r>
          </a:p>
        </p:txBody>
      </p:sp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2"/>
          <a:srcRect l="28220" t="15511" r="44504" b="65317"/>
          <a:stretch>
            <a:fillRect/>
          </a:stretch>
        </p:blipFill>
        <p:spPr bwMode="auto">
          <a:xfrm>
            <a:off x="6496050" y="1116013"/>
            <a:ext cx="4989513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2" name="Группа 9"/>
          <p:cNvGrpSpPr>
            <a:grpSpLocks/>
          </p:cNvGrpSpPr>
          <p:nvPr/>
        </p:nvGrpSpPr>
        <p:grpSpPr bwMode="auto">
          <a:xfrm>
            <a:off x="7254875" y="3779838"/>
            <a:ext cx="3654425" cy="2371725"/>
            <a:chOff x="7380585" y="3517349"/>
            <a:chExt cx="3654850" cy="2370937"/>
          </a:xfrm>
        </p:grpSpPr>
        <p:pic>
          <p:nvPicPr>
            <p:cNvPr id="19464" name="Picture 2" descr="D:\2. РАБОТА\2. Научная деятельность\1. род Acleris\Ka95SVlRLuA.jpg"/>
            <p:cNvPicPr>
              <a:picLocks noChangeAspect="1" noChangeArrowheads="1"/>
            </p:cNvPicPr>
            <p:nvPr/>
          </p:nvPicPr>
          <p:blipFill>
            <a:blip r:embed="rId3"/>
            <a:srcRect l="7401" r="12746"/>
            <a:stretch>
              <a:fillRect/>
            </a:stretch>
          </p:blipFill>
          <p:spPr bwMode="auto">
            <a:xfrm>
              <a:off x="7380585" y="3517349"/>
              <a:ext cx="3654850" cy="2063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5" name="TextBox 7"/>
            <p:cNvSpPr txBox="1">
              <a:spLocks noChangeArrowheads="1"/>
            </p:cNvSpPr>
            <p:nvPr/>
          </p:nvSpPr>
          <p:spPr bwMode="auto">
            <a:xfrm>
              <a:off x="7380585" y="5580509"/>
              <a:ext cx="365485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400" b="1">
                  <a:latin typeface="Calibri" pitchFamily="34" charset="0"/>
                </a:rPr>
                <a:t>СУМКА ИНСПЕКТОРА</a:t>
              </a: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179388" y="188913"/>
            <a:ext cx="11522075" cy="6480175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85225" y="6340475"/>
            <a:ext cx="2771775" cy="363538"/>
          </a:xfrm>
        </p:spPr>
        <p:txBody>
          <a:bodyPr/>
          <a:lstStyle/>
          <a:p>
            <a:pPr>
              <a:defRPr/>
            </a:pPr>
            <a:fld id="{9DED7825-4ADE-4345-ACF9-52F5BD2228EC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46075"/>
            <a:ext cx="11880850" cy="6985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 smtClean="0">
                <a:solidFill>
                  <a:srgbClr val="002060"/>
                </a:solidFill>
              </a:rPr>
              <a:t>Обследование лесопродукции </a:t>
            </a:r>
            <a:endParaRPr lang="ru-RU" b="1" cap="all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288" y="1185863"/>
            <a:ext cx="59055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При визуальном осмотре мы ищем признаки изменения древесины, которые были получены в результате действий вредителей: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буровая мука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входные и выходные отверстия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личиночные </a:t>
            </a:r>
            <a:r>
              <a:rPr lang="ru-RU" dirty="0">
                <a:latin typeface="+mn-lt"/>
                <a:cs typeface="+mn-cs"/>
              </a:rPr>
              <a:t>ходы («</a:t>
            </a:r>
            <a:r>
              <a:rPr lang="ru-RU" dirty="0">
                <a:latin typeface="+mn-lt"/>
                <a:cs typeface="+mn-cs"/>
              </a:rPr>
              <a:t>червоточины</a:t>
            </a:r>
            <a:r>
              <a:rPr lang="ru-RU" dirty="0">
                <a:latin typeface="+mn-lt"/>
                <a:cs typeface="+mn-cs"/>
              </a:rPr>
              <a:t>»)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выделение смолы или древесного сока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изменение цвета древесины (посинение, почернение).</a:t>
            </a:r>
          </a:p>
        </p:txBody>
      </p:sp>
      <p:grpSp>
        <p:nvGrpSpPr>
          <p:cNvPr id="20484" name="Группа 10"/>
          <p:cNvGrpSpPr>
            <a:grpSpLocks/>
          </p:cNvGrpSpPr>
          <p:nvPr/>
        </p:nvGrpSpPr>
        <p:grpSpPr bwMode="auto">
          <a:xfrm>
            <a:off x="6732588" y="1441450"/>
            <a:ext cx="4300537" cy="1835150"/>
            <a:chOff x="6732513" y="1182672"/>
            <a:chExt cx="4300192" cy="1835166"/>
          </a:xfrm>
        </p:grpSpPr>
        <p:pic>
          <p:nvPicPr>
            <p:cNvPr id="20492" name="Picture 4" descr="D:\2. РАБОТА\14.02.2024 ИППК работников апк - Карантинные вредители в экспортируемой лесопродукции\efcVov1GFyo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-5400000">
              <a:off x="8195773" y="-280588"/>
              <a:ext cx="1373672" cy="4300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3" name="TextBox 8"/>
            <p:cNvSpPr txBox="1">
              <a:spLocks noChangeArrowheads="1"/>
            </p:cNvSpPr>
            <p:nvPr/>
          </p:nvSpPr>
          <p:spPr bwMode="auto">
            <a:xfrm>
              <a:off x="6732513" y="2556173"/>
              <a:ext cx="430019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200">
                  <a:latin typeface="Calibri" pitchFamily="34" charset="0"/>
                </a:rPr>
                <a:t>Отверстия в хвойном пиломатериале, проделанные личинками жука-усача, и заражение плесневыми грибами</a:t>
              </a:r>
            </a:p>
          </p:txBody>
        </p:sp>
      </p:grpSp>
      <p:grpSp>
        <p:nvGrpSpPr>
          <p:cNvPr id="20485" name="Группа 11"/>
          <p:cNvGrpSpPr>
            <a:grpSpLocks/>
          </p:cNvGrpSpPr>
          <p:nvPr/>
        </p:nvGrpSpPr>
        <p:grpSpPr bwMode="auto">
          <a:xfrm>
            <a:off x="6904038" y="3800475"/>
            <a:ext cx="4149725" cy="2500313"/>
            <a:chOff x="6615958" y="3364637"/>
            <a:chExt cx="4148717" cy="2499376"/>
          </a:xfrm>
        </p:grpSpPr>
        <p:pic>
          <p:nvPicPr>
            <p:cNvPr id="20490" name="Picture 5" descr="D:\2. РАБОТА\14.02.2024 ИППК работников апк - Карантинные вредители в экспортируемой лесопродукции\veW2e-AegW0.jpg"/>
            <p:cNvPicPr>
              <a:picLocks noChangeAspect="1" noChangeArrowheads="1"/>
            </p:cNvPicPr>
            <p:nvPr/>
          </p:nvPicPr>
          <p:blipFill>
            <a:blip r:embed="rId3"/>
            <a:srcRect l="25851" t="14574" r="19997" b="46942"/>
            <a:stretch>
              <a:fillRect/>
            </a:stretch>
          </p:blipFill>
          <p:spPr bwMode="auto">
            <a:xfrm>
              <a:off x="6615958" y="3364637"/>
              <a:ext cx="4148717" cy="2211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1" name="TextBox 9"/>
            <p:cNvSpPr txBox="1">
              <a:spLocks noChangeArrowheads="1"/>
            </p:cNvSpPr>
            <p:nvPr/>
          </p:nvSpPr>
          <p:spPr bwMode="auto">
            <a:xfrm>
              <a:off x="6615958" y="5587014"/>
              <a:ext cx="414871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200">
                  <a:latin typeface="Calibri" pitchFamily="34" charset="0"/>
                </a:rPr>
                <a:t>Личинка рогохвоста в древесине ели</a:t>
              </a:r>
            </a:p>
          </p:txBody>
        </p:sp>
      </p:grpSp>
      <p:grpSp>
        <p:nvGrpSpPr>
          <p:cNvPr id="20486" name="Группа 13"/>
          <p:cNvGrpSpPr>
            <a:grpSpLocks/>
          </p:cNvGrpSpPr>
          <p:nvPr/>
        </p:nvGrpSpPr>
        <p:grpSpPr bwMode="auto">
          <a:xfrm>
            <a:off x="1044575" y="3883025"/>
            <a:ext cx="3816350" cy="2562225"/>
            <a:chOff x="1154085" y="3852317"/>
            <a:chExt cx="3816424" cy="2561335"/>
          </a:xfrm>
        </p:grpSpPr>
        <p:pic>
          <p:nvPicPr>
            <p:cNvPr id="20488" name="Picture 6" descr="D:\2. РАБОТА\14.02.2024 ИППК работников апк - Карантинные вредители в экспортируемой лесопродукции\seKM0JPvQpY.jpg"/>
            <p:cNvPicPr>
              <a:picLocks noChangeAspect="1" noChangeArrowheads="1"/>
            </p:cNvPicPr>
            <p:nvPr/>
          </p:nvPicPr>
          <p:blipFill>
            <a:blip r:embed="rId4"/>
            <a:srcRect l="2" r="311" b="26338"/>
            <a:stretch>
              <a:fillRect/>
            </a:stretch>
          </p:blipFill>
          <p:spPr bwMode="auto">
            <a:xfrm>
              <a:off x="1187897" y="3852317"/>
              <a:ext cx="3782612" cy="2096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9" name="TextBox 12"/>
            <p:cNvSpPr txBox="1">
              <a:spLocks noChangeArrowheads="1"/>
            </p:cNvSpPr>
            <p:nvPr/>
          </p:nvSpPr>
          <p:spPr bwMode="auto">
            <a:xfrm>
              <a:off x="1154085" y="5951987"/>
              <a:ext cx="381642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200">
                  <a:latin typeface="Calibri" pitchFamily="34" charset="0"/>
                </a:rPr>
                <a:t>Изменение цвета проводящих тканей древесины спорами плесневых грибов</a:t>
              </a: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179388" y="188913"/>
            <a:ext cx="11522075" cy="6480175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85225" y="6340475"/>
            <a:ext cx="2771775" cy="363538"/>
          </a:xfrm>
        </p:spPr>
        <p:txBody>
          <a:bodyPr/>
          <a:lstStyle/>
          <a:p>
            <a:pPr>
              <a:defRPr/>
            </a:pPr>
            <a:fld id="{0297F1B3-1D9C-4E92-91B0-CA9BAABB0425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46075"/>
            <a:ext cx="11880850" cy="6985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 smtClean="0">
                <a:solidFill>
                  <a:srgbClr val="002060"/>
                </a:solidFill>
              </a:rPr>
              <a:t>Отбор образцов</a:t>
            </a:r>
            <a:endParaRPr lang="ru-RU" b="1" cap="all" dirty="0">
              <a:solidFill>
                <a:srgbClr val="002060"/>
              </a:solidFill>
            </a:endParaRPr>
          </a:p>
        </p:txBody>
      </p:sp>
      <p:grpSp>
        <p:nvGrpSpPr>
          <p:cNvPr id="21507" name="Группа 2"/>
          <p:cNvGrpSpPr>
            <a:grpSpLocks/>
          </p:cNvGrpSpPr>
          <p:nvPr/>
        </p:nvGrpSpPr>
        <p:grpSpPr bwMode="auto">
          <a:xfrm>
            <a:off x="1836738" y="1116013"/>
            <a:ext cx="8928100" cy="1844675"/>
            <a:chOff x="-49636" y="1044005"/>
            <a:chExt cx="8928992" cy="1844808"/>
          </a:xfrm>
        </p:grpSpPr>
        <p:pic>
          <p:nvPicPr>
            <p:cNvPr id="21510" name="Picture 3"/>
            <p:cNvPicPr>
              <a:picLocks noChangeAspect="1" noChangeArrowheads="1"/>
            </p:cNvPicPr>
            <p:nvPr/>
          </p:nvPicPr>
          <p:blipFill>
            <a:blip r:embed="rId2"/>
            <a:srcRect l="38045" t="48705" r="20619" b="36861"/>
            <a:stretch>
              <a:fillRect/>
            </a:stretch>
          </p:blipFill>
          <p:spPr bwMode="auto">
            <a:xfrm>
              <a:off x="382412" y="1404045"/>
              <a:ext cx="7559644" cy="1484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1" name="TextBox 1"/>
            <p:cNvSpPr txBox="1">
              <a:spLocks noChangeArrowheads="1"/>
            </p:cNvSpPr>
            <p:nvPr/>
          </p:nvSpPr>
          <p:spPr bwMode="auto">
            <a:xfrm>
              <a:off x="-49636" y="1044005"/>
              <a:ext cx="892899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ru-RU">
                  <a:latin typeface="Calibri" pitchFamily="34" charset="0"/>
                </a:rPr>
                <a:t>Количество отобранных образцов будет зависеть от объёма партии лесопродукции</a:t>
              </a:r>
            </a:p>
          </p:txBody>
        </p:sp>
      </p:grpSp>
      <p:sp>
        <p:nvSpPr>
          <p:cNvPr id="21508" name="TextBox 6"/>
          <p:cNvSpPr txBox="1">
            <a:spLocks noChangeArrowheads="1"/>
          </p:cNvSpPr>
          <p:nvPr/>
        </p:nvSpPr>
        <p:spPr bwMode="auto">
          <a:xfrm>
            <a:off x="1154113" y="3208338"/>
            <a:ext cx="9793287" cy="330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900" b="1">
                <a:latin typeface="Calibri" pitchFamily="34" charset="0"/>
              </a:rPr>
              <a:t>Объединённый образец </a:t>
            </a:r>
            <a:r>
              <a:rPr lang="ru-RU" sz="1900">
                <a:latin typeface="Calibri" pitchFamily="34" charset="0"/>
              </a:rPr>
              <a:t>включает в себя несколько точечных образцов, в который входят бруски, спилы, щепки, стружка, кора, собранные насекомые.</a:t>
            </a:r>
          </a:p>
          <a:p>
            <a:pPr algn="just"/>
            <a:endParaRPr lang="ru-RU" sz="1900">
              <a:latin typeface="Calibri" pitchFamily="34" charset="0"/>
            </a:endParaRPr>
          </a:p>
          <a:p>
            <a:pPr algn="just"/>
            <a:r>
              <a:rPr lang="ru-RU" sz="1900">
                <a:latin typeface="Calibri" pitchFamily="34" charset="0"/>
              </a:rPr>
              <a:t>Объём</a:t>
            </a:r>
            <a:r>
              <a:rPr lang="en-US" sz="1900">
                <a:latin typeface="Calibri" pitchFamily="34" charset="0"/>
              </a:rPr>
              <a:t> </a:t>
            </a:r>
            <a:r>
              <a:rPr lang="ru-RU" sz="1900">
                <a:latin typeface="Calibri" pitchFamily="34" charset="0"/>
              </a:rPr>
              <a:t>объединённого образца для исследований составляет не менее 1000 куб. см.</a:t>
            </a:r>
          </a:p>
          <a:p>
            <a:pPr algn="just"/>
            <a:endParaRPr lang="ru-RU" sz="1900">
              <a:latin typeface="Calibri" pitchFamily="34" charset="0"/>
            </a:endParaRPr>
          </a:p>
          <a:p>
            <a:pPr algn="just"/>
            <a:r>
              <a:rPr lang="ru-RU" sz="1900">
                <a:latin typeface="Calibri" pitchFamily="34" charset="0"/>
              </a:rPr>
              <a:t>От хвойных пород дополнительно отбирают ещё один объединённый образец для фитонематологического (гельминтологического) исследования; его объём составляет не менее 300 куб. см.</a:t>
            </a:r>
          </a:p>
          <a:p>
            <a:pPr algn="just"/>
            <a:endParaRPr lang="ru-RU" sz="1900">
              <a:latin typeface="Calibri" pitchFamily="34" charset="0"/>
            </a:endParaRPr>
          </a:p>
          <a:p>
            <a:pPr algn="just"/>
            <a:r>
              <a:rPr lang="ru-RU" sz="1900">
                <a:latin typeface="Calibri" pitchFamily="34" charset="0"/>
              </a:rPr>
              <a:t>Образцы упаковываются в пакеты таким образом, чтобы их можно было идентифицировать; направляются в лабораторию для дальнейшего анализа.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9388" y="188913"/>
            <a:ext cx="11522075" cy="6480175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85225" y="6340475"/>
            <a:ext cx="2771775" cy="363538"/>
          </a:xfrm>
        </p:spPr>
        <p:txBody>
          <a:bodyPr/>
          <a:lstStyle/>
          <a:p>
            <a:pPr>
              <a:defRPr/>
            </a:pPr>
            <a:fld id="{D384E245-CB57-4940-9DF0-62845541216E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46075"/>
            <a:ext cx="11880850" cy="6985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 smtClean="0">
                <a:solidFill>
                  <a:srgbClr val="002060"/>
                </a:solidFill>
              </a:rPr>
              <a:t>Карантинные и вредные объекты</a:t>
            </a:r>
            <a:endParaRPr lang="ru-RU" b="1" cap="all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388" y="188913"/>
            <a:ext cx="11522075" cy="6480175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95288" y="1331913"/>
            <a:ext cx="4176712" cy="48625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Насекомые: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Жесткокрылые из семейств: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Cerambycidae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(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Усачи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Buprestidae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(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Златки)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Anthribidae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(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Ложнослоники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Curculionidae (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Долгоносики)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Scolytidae (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Короеды)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Lucanidae (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Рогачи)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Anobiidae (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Точильщики)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Bostrichidae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(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Капюшонники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)</a:t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</a:b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Lymexylidae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(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Сверлилы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Чешуекрылые </a:t>
            </a:r>
            <a:r>
              <a:rPr lang="ru-RU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из семейств: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Cossidae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 (Древоточцы)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Sesiidae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 (Стеклянницы)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Перепончатокрылые из семейств: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Siricidae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 (Рогохвосты)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2533" name="TextBox 8"/>
          <p:cNvSpPr txBox="1">
            <a:spLocks noChangeArrowheads="1"/>
          </p:cNvSpPr>
          <p:nvPr/>
        </p:nvSpPr>
        <p:spPr bwMode="auto">
          <a:xfrm>
            <a:off x="4427538" y="1501775"/>
            <a:ext cx="65198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Нематоды:</a:t>
            </a:r>
          </a:p>
          <a:p>
            <a:r>
              <a:rPr lang="ru-RU">
                <a:latin typeface="Calibri" pitchFamily="34" charset="0"/>
              </a:rPr>
              <a:t>Стволовые нематоды из рода </a:t>
            </a:r>
            <a:r>
              <a:rPr lang="en-US" i="1">
                <a:latin typeface="Calibri" pitchFamily="34" charset="0"/>
              </a:rPr>
              <a:t>Bursaphelenchus</a:t>
            </a:r>
            <a:r>
              <a:rPr lang="ru-RU">
                <a:latin typeface="Calibri" pitchFamily="34" charset="0"/>
              </a:rPr>
              <a:t>:</a:t>
            </a:r>
          </a:p>
          <a:p>
            <a:r>
              <a:rPr lang="en-US" i="1">
                <a:latin typeface="Calibri" pitchFamily="34" charset="0"/>
              </a:rPr>
              <a:t>Bursaphelenchus xylophilus</a:t>
            </a:r>
            <a:r>
              <a:rPr lang="ru-RU" i="1">
                <a:latin typeface="Calibri" pitchFamily="34" charset="0"/>
              </a:rPr>
              <a:t> </a:t>
            </a:r>
            <a:r>
              <a:rPr lang="ru-RU">
                <a:latin typeface="Calibri" pitchFamily="34" charset="0"/>
              </a:rPr>
              <a:t>(Сосновая стволовая нематода)</a:t>
            </a:r>
          </a:p>
        </p:txBody>
      </p:sp>
      <p:sp>
        <p:nvSpPr>
          <p:cNvPr id="22534" name="TextBox 10"/>
          <p:cNvSpPr txBox="1">
            <a:spLocks noChangeArrowheads="1"/>
          </p:cNvSpPr>
          <p:nvPr/>
        </p:nvSpPr>
        <p:spPr bwMode="auto">
          <a:xfrm>
            <a:off x="4427538" y="3421063"/>
            <a:ext cx="71294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Заболевания, вызываемые грибами:</a:t>
            </a:r>
          </a:p>
          <a:p>
            <a:pPr algn="just"/>
            <a:r>
              <a:rPr lang="en-US" i="1">
                <a:latin typeface="Calibri" pitchFamily="34" charset="0"/>
              </a:rPr>
              <a:t>Atropellis pinicola</a:t>
            </a:r>
            <a:r>
              <a:rPr lang="en-US">
                <a:latin typeface="Calibri" pitchFamily="34" charset="0"/>
              </a:rPr>
              <a:t> </a:t>
            </a:r>
            <a:r>
              <a:rPr lang="ru-RU">
                <a:latin typeface="Calibri" pitchFamily="34" charset="0"/>
              </a:rPr>
              <a:t>(Рак (ожог) стволов и ветвей сосны)</a:t>
            </a:r>
          </a:p>
          <a:p>
            <a:pPr algn="just"/>
            <a:r>
              <a:rPr lang="en-US" i="1">
                <a:latin typeface="Calibri" pitchFamily="34" charset="0"/>
              </a:rPr>
              <a:t>Atropellis piniphila </a:t>
            </a:r>
            <a:r>
              <a:rPr lang="en-US">
                <a:latin typeface="Calibri" pitchFamily="34" charset="0"/>
              </a:rPr>
              <a:t>(</a:t>
            </a:r>
            <a:r>
              <a:rPr lang="ru-RU">
                <a:latin typeface="Calibri" pitchFamily="34" charset="0"/>
              </a:rPr>
              <a:t>Рак (ожог) стволов и ветвей сосны)</a:t>
            </a:r>
          </a:p>
          <a:p>
            <a:pPr algn="just"/>
            <a:r>
              <a:rPr lang="en-US" i="1">
                <a:latin typeface="Calibri" pitchFamily="34" charset="0"/>
              </a:rPr>
              <a:t>Ceratocystis fagacearum </a:t>
            </a:r>
            <a:r>
              <a:rPr lang="ru-RU">
                <a:latin typeface="Calibri" pitchFamily="34" charset="0"/>
              </a:rPr>
              <a:t>(Сосудистый микоз дуба)</a:t>
            </a:r>
          </a:p>
          <a:p>
            <a:pPr algn="just"/>
            <a:r>
              <a:rPr lang="en-US" i="1">
                <a:latin typeface="Calibri" pitchFamily="34" charset="0"/>
              </a:rPr>
              <a:t>Chalara fraxinea </a:t>
            </a:r>
            <a:r>
              <a:rPr lang="ru-RU">
                <a:latin typeface="Calibri" pitchFamily="34" charset="0"/>
              </a:rPr>
              <a:t>(Суховершинность ясеня)</a:t>
            </a:r>
          </a:p>
          <a:p>
            <a:pPr algn="just"/>
            <a:r>
              <a:rPr lang="en-US" i="1">
                <a:latin typeface="Calibri" pitchFamily="34" charset="0"/>
              </a:rPr>
              <a:t>Cronartium fusiforme </a:t>
            </a:r>
            <a:r>
              <a:rPr lang="ru-RU">
                <a:latin typeface="Calibri" pitchFamily="34" charset="0"/>
              </a:rPr>
              <a:t>(Веретеноподобная ржавчина сосны)</a:t>
            </a:r>
          </a:p>
          <a:p>
            <a:pPr algn="just"/>
            <a:r>
              <a:rPr lang="en-US" i="1">
                <a:latin typeface="Calibri" pitchFamily="34" charset="0"/>
              </a:rPr>
              <a:t>Cronartium quercuum </a:t>
            </a:r>
            <a:r>
              <a:rPr lang="en-US">
                <a:latin typeface="Calibri" pitchFamily="34" charset="0"/>
              </a:rPr>
              <a:t>(</a:t>
            </a:r>
            <a:r>
              <a:rPr lang="ru-RU">
                <a:latin typeface="Calibri" pitchFamily="34" charset="0"/>
              </a:rPr>
              <a:t>Рожковидная ржавчина буковых)</a:t>
            </a:r>
          </a:p>
          <a:p>
            <a:pPr algn="just"/>
            <a:r>
              <a:rPr lang="en-US" i="1">
                <a:latin typeface="Calibri" pitchFamily="34" charset="0"/>
              </a:rPr>
              <a:t>Endocronartium harknessii </a:t>
            </a:r>
            <a:r>
              <a:rPr lang="ru-RU">
                <a:latin typeface="Calibri" pitchFamily="34" charset="0"/>
              </a:rPr>
              <a:t>(Западная галлоподобная ржавчина сосны)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85225" y="6340475"/>
            <a:ext cx="2771775" cy="363538"/>
          </a:xfrm>
        </p:spPr>
        <p:txBody>
          <a:bodyPr/>
          <a:lstStyle/>
          <a:p>
            <a:pPr>
              <a:defRPr/>
            </a:pPr>
            <a:fld id="{A161CD03-C7AF-4D7C-BAD3-4AB87E246BBC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46075"/>
            <a:ext cx="11880850" cy="6985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 smtClean="0">
                <a:solidFill>
                  <a:srgbClr val="002060"/>
                </a:solidFill>
              </a:rPr>
              <a:t>Лабораторные исследования</a:t>
            </a:r>
            <a:endParaRPr lang="ru-RU" b="1" cap="all" dirty="0">
              <a:solidFill>
                <a:srgbClr val="002060"/>
              </a:solidFill>
            </a:endParaRPr>
          </a:p>
        </p:txBody>
      </p:sp>
      <p:grpSp>
        <p:nvGrpSpPr>
          <p:cNvPr id="23555" name="Группа 5"/>
          <p:cNvGrpSpPr>
            <a:grpSpLocks/>
          </p:cNvGrpSpPr>
          <p:nvPr/>
        </p:nvGrpSpPr>
        <p:grpSpPr bwMode="auto">
          <a:xfrm>
            <a:off x="252413" y="1187450"/>
            <a:ext cx="2663825" cy="5241925"/>
            <a:chOff x="611833" y="1188021"/>
            <a:chExt cx="2232248" cy="4494113"/>
          </a:xfrm>
        </p:grpSpPr>
        <p:pic>
          <p:nvPicPr>
            <p:cNvPr id="23569" name="Picture 3" descr="D:\2. РАБОТА\14.02.2024 ИППК работников апк - Карантинные вредители в экспортируемой лесопродукции\SJvgxTDRWK0 — копия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9865" y="1188021"/>
              <a:ext cx="1656184" cy="397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0" name="TextBox 2"/>
            <p:cNvSpPr txBox="1">
              <a:spLocks noChangeArrowheads="1"/>
            </p:cNvSpPr>
            <p:nvPr/>
          </p:nvSpPr>
          <p:spPr bwMode="auto">
            <a:xfrm>
              <a:off x="611833" y="5220469"/>
              <a:ext cx="223224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200">
                  <a:latin typeface="Calibri" pitchFamily="34" charset="0"/>
                </a:rPr>
                <a:t>Анатомо-морфологический метод идентификации</a:t>
              </a:r>
            </a:p>
          </p:txBody>
        </p:sp>
      </p:grpSp>
      <p:grpSp>
        <p:nvGrpSpPr>
          <p:cNvPr id="23556" name="Группа 7"/>
          <p:cNvGrpSpPr>
            <a:grpSpLocks/>
          </p:cNvGrpSpPr>
          <p:nvPr/>
        </p:nvGrpSpPr>
        <p:grpSpPr bwMode="auto">
          <a:xfrm>
            <a:off x="3276600" y="1187450"/>
            <a:ext cx="3460750" cy="2808288"/>
            <a:chOff x="3276129" y="1188021"/>
            <a:chExt cx="3460652" cy="2808312"/>
          </a:xfrm>
        </p:grpSpPr>
        <p:pic>
          <p:nvPicPr>
            <p:cNvPr id="23567" name="Picture 2"/>
            <p:cNvPicPr>
              <a:picLocks noChangeAspect="1" noChangeArrowheads="1"/>
            </p:cNvPicPr>
            <p:nvPr/>
          </p:nvPicPr>
          <p:blipFill>
            <a:blip r:embed="rId3"/>
            <a:srcRect l="11455" t="15730" r="13963" b="15985"/>
            <a:stretch>
              <a:fillRect/>
            </a:stretch>
          </p:blipFill>
          <p:spPr bwMode="auto">
            <a:xfrm>
              <a:off x="3276129" y="1188021"/>
              <a:ext cx="3460652" cy="2376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8" name="TextBox 6"/>
            <p:cNvSpPr txBox="1">
              <a:spLocks noChangeArrowheads="1"/>
            </p:cNvSpPr>
            <p:nvPr/>
          </p:nvSpPr>
          <p:spPr bwMode="auto">
            <a:xfrm>
              <a:off x="3276129" y="3503890"/>
              <a:ext cx="3460652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300">
                  <a:latin typeface="Calibri" pitchFamily="34" charset="0"/>
                </a:rPr>
                <a:t>Метод Бермана</a:t>
              </a:r>
            </a:p>
            <a:p>
              <a:pPr algn="ctr"/>
              <a:r>
                <a:rPr lang="ru-RU" sz="1300">
                  <a:latin typeface="Calibri" pitchFamily="34" charset="0"/>
                </a:rPr>
                <a:t>для выявления древесных нематод</a:t>
              </a:r>
            </a:p>
          </p:txBody>
        </p:sp>
      </p:grpSp>
      <p:grpSp>
        <p:nvGrpSpPr>
          <p:cNvPr id="23557" name="Группа 8"/>
          <p:cNvGrpSpPr>
            <a:grpSpLocks/>
          </p:cNvGrpSpPr>
          <p:nvPr/>
        </p:nvGrpSpPr>
        <p:grpSpPr bwMode="auto">
          <a:xfrm>
            <a:off x="7669213" y="1116013"/>
            <a:ext cx="3459162" cy="2695575"/>
            <a:chOff x="7668617" y="1187159"/>
            <a:chExt cx="3459603" cy="2695811"/>
          </a:xfrm>
        </p:grpSpPr>
        <p:pic>
          <p:nvPicPr>
            <p:cNvPr id="23565" name="Picture 4" descr="D:\2. РАБОТА\14.02.2024 ИППК работников апк - Карантинные вредители в экспортируемой лесопродукции\rKb_PhuI3pI.jpg"/>
            <p:cNvPicPr>
              <a:picLocks noChangeAspect="1" noChangeArrowheads="1"/>
            </p:cNvPicPr>
            <p:nvPr/>
          </p:nvPicPr>
          <p:blipFill>
            <a:blip r:embed="rId4"/>
            <a:srcRect b="11864"/>
            <a:stretch>
              <a:fillRect/>
            </a:stretch>
          </p:blipFill>
          <p:spPr bwMode="auto">
            <a:xfrm>
              <a:off x="7668617" y="1187159"/>
              <a:ext cx="3459603" cy="2377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6" name="TextBox 10"/>
            <p:cNvSpPr txBox="1">
              <a:spLocks noChangeArrowheads="1"/>
            </p:cNvSpPr>
            <p:nvPr/>
          </p:nvSpPr>
          <p:spPr bwMode="auto">
            <a:xfrm>
              <a:off x="7704096" y="3590582"/>
              <a:ext cx="3388644" cy="292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300">
                  <a:latin typeface="Calibri" pitchFamily="34" charset="0"/>
                </a:rPr>
                <a:t>Метод влажной камеры</a:t>
              </a:r>
            </a:p>
          </p:txBody>
        </p:sp>
      </p:grpSp>
      <p:grpSp>
        <p:nvGrpSpPr>
          <p:cNvPr id="23558" name="Группа 11"/>
          <p:cNvGrpSpPr>
            <a:grpSpLocks/>
          </p:cNvGrpSpPr>
          <p:nvPr/>
        </p:nvGrpSpPr>
        <p:grpSpPr bwMode="auto">
          <a:xfrm>
            <a:off x="8316913" y="3975100"/>
            <a:ext cx="2333625" cy="2686050"/>
            <a:chOff x="8240714" y="3896476"/>
            <a:chExt cx="2333514" cy="2685550"/>
          </a:xfrm>
        </p:grpSpPr>
        <p:pic>
          <p:nvPicPr>
            <p:cNvPr id="23563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290649" y="3896476"/>
              <a:ext cx="2215538" cy="2260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4" name="TextBox 9"/>
            <p:cNvSpPr txBox="1">
              <a:spLocks noChangeArrowheads="1"/>
            </p:cNvSpPr>
            <p:nvPr/>
          </p:nvSpPr>
          <p:spPr bwMode="auto">
            <a:xfrm>
              <a:off x="8240714" y="6120361"/>
              <a:ext cx="233351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200">
                  <a:latin typeface="Calibri" pitchFamily="34" charset="0"/>
                </a:rPr>
                <a:t>Метод микроскопирования и морфометрии</a:t>
              </a: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179388" y="188913"/>
            <a:ext cx="11522075" cy="6480175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3560" name="Группа 13"/>
          <p:cNvGrpSpPr>
            <a:grpSpLocks/>
          </p:cNvGrpSpPr>
          <p:nvPr/>
        </p:nvGrpSpPr>
        <p:grpSpPr bwMode="auto">
          <a:xfrm>
            <a:off x="3614738" y="4049713"/>
            <a:ext cx="2808287" cy="2568575"/>
            <a:chOff x="3614794" y="4050339"/>
            <a:chExt cx="2808312" cy="2567483"/>
          </a:xfrm>
        </p:grpSpPr>
        <p:sp>
          <p:nvSpPr>
            <p:cNvPr id="23561" name="TextBox 17"/>
            <p:cNvSpPr txBox="1">
              <a:spLocks noChangeArrowheads="1"/>
            </p:cNvSpPr>
            <p:nvPr/>
          </p:nvSpPr>
          <p:spPr bwMode="auto">
            <a:xfrm>
              <a:off x="3614794" y="6156157"/>
              <a:ext cx="280831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200">
                  <a:latin typeface="Calibri" pitchFamily="34" charset="0"/>
                </a:rPr>
                <a:t>Метод микроскопирования и морфометрии</a:t>
              </a:r>
            </a:p>
          </p:txBody>
        </p:sp>
        <p:pic>
          <p:nvPicPr>
            <p:cNvPr id="23562" name="Picture 7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614794" y="4050339"/>
              <a:ext cx="2808312" cy="2106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</TotalTime>
  <Words>550</Words>
  <Application>Microsoft Office PowerPoint</Application>
  <PresentationFormat>Произвольный</PresentationFormat>
  <Paragraphs>112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Calibri</vt:lpstr>
      <vt:lpstr>Arial</vt:lpstr>
      <vt:lpstr>Times New Roman</vt:lpstr>
      <vt:lpstr>Тема Office</vt:lpstr>
      <vt:lpstr>Карантинные объекты на экспортируемом круглом лесе и пиломатериале. Порядок исследования лесопродукции.</vt:lpstr>
      <vt:lpstr>Лесопродукция</vt:lpstr>
      <vt:lpstr>Карантинный объект (КО)</vt:lpstr>
      <vt:lpstr>Требования страны-импортера</vt:lpstr>
      <vt:lpstr>Подготовка к осмотру лесопродукции</vt:lpstr>
      <vt:lpstr>Обследование лесопродукции </vt:lpstr>
      <vt:lpstr>Отбор образцов</vt:lpstr>
      <vt:lpstr>Карантинные и вредные объекты</vt:lpstr>
      <vt:lpstr>Лабораторные исследования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Обнаружение карантинных организмов в экспортируемой лесопродукции</dc:title>
  <dc:creator>User</dc:creator>
  <cp:lastModifiedBy>u s e r</cp:lastModifiedBy>
  <cp:revision>45</cp:revision>
  <dcterms:created xsi:type="dcterms:W3CDTF">2024-02-12T10:26:13Z</dcterms:created>
  <dcterms:modified xsi:type="dcterms:W3CDTF">2025-04-09T08:30:33Z</dcterms:modified>
</cp:coreProperties>
</file>